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7" r:id="rId2"/>
    <p:sldId id="277" r:id="rId3"/>
    <p:sldId id="278" r:id="rId4"/>
    <p:sldId id="280" r:id="rId5"/>
    <p:sldId id="281" r:id="rId6"/>
    <p:sldId id="276" r:id="rId7"/>
    <p:sldId id="257" r:id="rId8"/>
    <p:sldId id="259" r:id="rId9"/>
    <p:sldId id="260" r:id="rId10"/>
    <p:sldId id="261" r:id="rId11"/>
    <p:sldId id="262" r:id="rId12"/>
    <p:sldId id="268" r:id="rId13"/>
    <p:sldId id="263" r:id="rId14"/>
    <p:sldId id="264" r:id="rId15"/>
    <p:sldId id="265" r:id="rId16"/>
    <p:sldId id="269" r:id="rId17"/>
    <p:sldId id="266" r:id="rId18"/>
    <p:sldId id="273" r:id="rId19"/>
    <p:sldId id="271" r:id="rId20"/>
    <p:sldId id="270" r:id="rId21"/>
    <p:sldId id="274" r:id="rId22"/>
    <p:sldId id="275" r:id="rId23"/>
    <p:sldId id="279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ps" initials="s" lastIdx="1" clrIdx="0">
    <p:extLst>
      <p:ext uri="{19B8F6BF-5375-455C-9EA6-DF929625EA0E}">
        <p15:presenceInfo xmlns:p15="http://schemas.microsoft.com/office/powerpoint/2012/main" userId="swp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0-04T03:16:42.683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3CE98-8360-4374-8F6A-E551120196BA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F80117-504E-45F2-BCAA-7724B1C250D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1204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A – klasyczny model bez dynamiki</a:t>
            </a:r>
            <a:r>
              <a:rPr lang="pl-PL" baseline="0" dirty="0" smtClean="0"/>
              <a:t> funkcjonalnej – jeden neuron nasileniem częstotliwości koduje </a:t>
            </a:r>
            <a:r>
              <a:rPr lang="pl-PL" baseline="0" dirty="0" err="1" smtClean="0"/>
              <a:t>jakies</a:t>
            </a:r>
            <a:r>
              <a:rPr lang="pl-PL" baseline="0" dirty="0" smtClean="0"/>
              <a:t> zachowanie</a:t>
            </a:r>
          </a:p>
          <a:p>
            <a:endParaRPr lang="pl-PL" baseline="0" dirty="0" smtClean="0"/>
          </a:p>
          <a:p>
            <a:r>
              <a:rPr lang="pl-PL" baseline="0" dirty="0" smtClean="0"/>
              <a:t>B – dynamika </a:t>
            </a:r>
            <a:r>
              <a:rPr lang="pl-PL" baseline="0" dirty="0" err="1" smtClean="0"/>
              <a:t>funkc</a:t>
            </a:r>
            <a:r>
              <a:rPr lang="pl-PL" baseline="0" dirty="0" smtClean="0"/>
              <a:t>. Nie każdy przekaz ma ten sam przekaz bo jeszcze </a:t>
            </a:r>
            <a:r>
              <a:rPr lang="pl-PL" baseline="0" dirty="0" err="1" smtClean="0"/>
              <a:t>wazny</a:t>
            </a:r>
            <a:r>
              <a:rPr lang="pl-PL" baseline="0" dirty="0" smtClean="0"/>
              <a:t> jest moment 9synchronizacja) – okno optymalnej synchronizacji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5400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5605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4521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9468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1893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6072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7544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76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85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1480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962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74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01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4452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Edytuj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9766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81B07-10B9-4B11-AAF2-FCFEB0A3BE80}" type="datetimeFigureOut">
              <a:rPr lang="pl-PL" smtClean="0"/>
              <a:t>2017-10-04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870C9-F694-4610-9E08-82B60C96CA6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3962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24525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b="1" dirty="0" smtClean="0"/>
              <a:t>Zajęcia</a:t>
            </a:r>
            <a:endParaRPr lang="pl-PL" sz="8000" b="1" dirty="0"/>
          </a:p>
        </p:txBody>
      </p:sp>
    </p:spTree>
    <p:extLst>
      <p:ext uri="{BB962C8B-B14F-4D97-AF65-F5344CB8AC3E}">
        <p14:creationId xmlns:p14="http://schemas.microsoft.com/office/powerpoint/2010/main" val="202088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15958" r="75809" b="65201"/>
          <a:stretch/>
        </p:blipFill>
        <p:spPr>
          <a:xfrm>
            <a:off x="2242644" y="1052739"/>
            <a:ext cx="2274906" cy="131364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52" y="1052746"/>
            <a:ext cx="4645126" cy="4329113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5121190" y="3429009"/>
            <a:ext cx="4651679" cy="195284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8" name="Prostokąt 7"/>
          <p:cNvSpPr/>
          <p:nvPr/>
        </p:nvSpPr>
        <p:spPr>
          <a:xfrm>
            <a:off x="7420110" y="1052737"/>
            <a:ext cx="2359312" cy="237626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9" name="pole tekstowe 8"/>
          <p:cNvSpPr txBox="1"/>
          <p:nvPr/>
        </p:nvSpPr>
        <p:spPr>
          <a:xfrm>
            <a:off x="7666189" y="6354618"/>
            <a:ext cx="437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van </a:t>
            </a:r>
            <a:r>
              <a:rPr lang="pl-PL" dirty="0" err="1" smtClean="0"/>
              <a:t>Dijk</a:t>
            </a:r>
            <a:r>
              <a:rPr lang="pl-PL" dirty="0" smtClean="0"/>
              <a:t> i inni, </a:t>
            </a:r>
            <a:r>
              <a:rPr lang="pl-PL" i="1" dirty="0" err="1" smtClean="0"/>
              <a:t>Journal</a:t>
            </a:r>
            <a:r>
              <a:rPr lang="pl-PL" i="1" dirty="0" smtClean="0"/>
              <a:t> of </a:t>
            </a:r>
            <a:r>
              <a:rPr lang="pl-PL" i="1" dirty="0" err="1" smtClean="0"/>
              <a:t>Neuroscience</a:t>
            </a:r>
            <a:r>
              <a:rPr lang="pl-PL" dirty="0" smtClean="0"/>
              <a:t>, 2008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047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15958" r="75809" b="65201"/>
          <a:stretch/>
        </p:blipFill>
        <p:spPr>
          <a:xfrm>
            <a:off x="2242644" y="1052739"/>
            <a:ext cx="2274906" cy="131364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52" y="1052746"/>
            <a:ext cx="4645126" cy="4329113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7666189" y="6354618"/>
            <a:ext cx="437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van </a:t>
            </a:r>
            <a:r>
              <a:rPr lang="pl-PL" dirty="0" err="1" smtClean="0"/>
              <a:t>Dijk</a:t>
            </a:r>
            <a:r>
              <a:rPr lang="pl-PL" dirty="0" smtClean="0"/>
              <a:t> i inni, </a:t>
            </a:r>
            <a:r>
              <a:rPr lang="pl-PL" i="1" dirty="0" err="1" smtClean="0"/>
              <a:t>Journal</a:t>
            </a:r>
            <a:r>
              <a:rPr lang="pl-PL" i="1" dirty="0" smtClean="0"/>
              <a:t> of </a:t>
            </a:r>
            <a:r>
              <a:rPr lang="pl-PL" i="1" dirty="0" err="1" smtClean="0"/>
              <a:t>Neuroscience</a:t>
            </a:r>
            <a:r>
              <a:rPr lang="pl-PL" dirty="0" smtClean="0"/>
              <a:t>, 2008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85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mbers.arstechnica.com/x/albino_eatpod/specific-eeg-states.gif"/>
          <p:cNvPicPr>
            <a:picLocks noChangeAspect="1" noChangeArrowheads="1"/>
          </p:cNvPicPr>
          <p:nvPr/>
        </p:nvPicPr>
        <p:blipFill rotWithShape="1">
          <a:blip r:embed="rId2" cstate="print"/>
          <a:srcRect b="29214"/>
          <a:stretch/>
        </p:blipFill>
        <p:spPr bwMode="auto">
          <a:xfrm>
            <a:off x="2776267" y="980728"/>
            <a:ext cx="6323999" cy="4536504"/>
          </a:xfrm>
          <a:prstGeom prst="rect">
            <a:avLst/>
          </a:prstGeom>
          <a:noFill/>
        </p:spPr>
      </p:pic>
      <p:sp>
        <p:nvSpPr>
          <p:cNvPr id="2" name="Prostokąt 1"/>
          <p:cNvSpPr/>
          <p:nvPr/>
        </p:nvSpPr>
        <p:spPr>
          <a:xfrm>
            <a:off x="2776257" y="886140"/>
            <a:ext cx="6432004" cy="887241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</p:spTree>
    <p:extLst>
      <p:ext uri="{BB962C8B-B14F-4D97-AF65-F5344CB8AC3E}">
        <p14:creationId xmlns:p14="http://schemas.microsoft.com/office/powerpoint/2010/main" val="33757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>
            <a:spLocks noGrp="1"/>
          </p:cNvSpPr>
          <p:nvPr>
            <p:ph type="title"/>
          </p:nvPr>
        </p:nvSpPr>
        <p:spPr>
          <a:xfrm>
            <a:off x="2143878" y="274639"/>
            <a:ext cx="7904263" cy="1143001"/>
          </a:xfrm>
        </p:spPr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47" y="1417638"/>
            <a:ext cx="7422309" cy="30489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8617528" y="6305555"/>
            <a:ext cx="3336518" cy="459162"/>
          </a:xfrm>
          <a:prstGeom prst="rect">
            <a:avLst/>
          </a:prstGeom>
          <a:noFill/>
        </p:spPr>
        <p:txBody>
          <a:bodyPr wrap="square" lIns="89093" tIns="44544" rIns="89093" bIns="44544" rtlCol="0">
            <a:spAutoFit/>
          </a:bodyPr>
          <a:lstStyle/>
          <a:p>
            <a:r>
              <a:rPr lang="pl-PL" sz="2399" dirty="0" err="1"/>
              <a:t>Hipp</a:t>
            </a:r>
            <a:r>
              <a:rPr lang="pl-PL" sz="2399" dirty="0"/>
              <a:t> i inni, </a:t>
            </a:r>
            <a:r>
              <a:rPr lang="pl-PL" sz="2399" i="1" dirty="0" smtClean="0"/>
              <a:t>Neuron</a:t>
            </a:r>
            <a:r>
              <a:rPr lang="pl-PL" sz="2399" dirty="0" smtClean="0"/>
              <a:t>, 2011</a:t>
            </a:r>
            <a:endParaRPr lang="pl-PL" sz="2399" dirty="0"/>
          </a:p>
        </p:txBody>
      </p:sp>
    </p:spTree>
    <p:extLst>
      <p:ext uri="{BB962C8B-B14F-4D97-AF65-F5344CB8AC3E}">
        <p14:creationId xmlns:p14="http://schemas.microsoft.com/office/powerpoint/2010/main" val="36062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122" y="1415803"/>
            <a:ext cx="6200140" cy="5020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/>
        </p:nvSpPr>
        <p:spPr>
          <a:xfrm>
            <a:off x="2983741" y="3362529"/>
            <a:ext cx="4521692" cy="3086382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5" name="Prostokąt 4"/>
          <p:cNvSpPr/>
          <p:nvPr/>
        </p:nvSpPr>
        <p:spPr>
          <a:xfrm>
            <a:off x="7505443" y="3362529"/>
            <a:ext cx="1702828" cy="3086382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r>
              <a:rPr lang="pl-PL" sz="2399"/>
              <a:t>c</a:t>
            </a:r>
          </a:p>
        </p:txBody>
      </p:sp>
      <p:sp>
        <p:nvSpPr>
          <p:cNvPr id="10" name="pole tekstowe 9"/>
          <p:cNvSpPr txBox="1"/>
          <p:nvPr/>
        </p:nvSpPr>
        <p:spPr>
          <a:xfrm>
            <a:off x="8617528" y="6305555"/>
            <a:ext cx="3336518" cy="459162"/>
          </a:xfrm>
          <a:prstGeom prst="rect">
            <a:avLst/>
          </a:prstGeom>
          <a:noFill/>
        </p:spPr>
        <p:txBody>
          <a:bodyPr wrap="square" lIns="89093" tIns="44544" rIns="89093" bIns="44544" rtlCol="0">
            <a:spAutoFit/>
          </a:bodyPr>
          <a:lstStyle/>
          <a:p>
            <a:r>
              <a:rPr lang="pl-PL" sz="2399" dirty="0" err="1"/>
              <a:t>Hipp</a:t>
            </a:r>
            <a:r>
              <a:rPr lang="pl-PL" sz="2399" dirty="0"/>
              <a:t> i inni, </a:t>
            </a:r>
            <a:r>
              <a:rPr lang="pl-PL" sz="2399" i="1" dirty="0" smtClean="0"/>
              <a:t>Neuron</a:t>
            </a:r>
            <a:r>
              <a:rPr lang="pl-PL" sz="2399" dirty="0" smtClean="0"/>
              <a:t>, 2011</a:t>
            </a:r>
            <a:endParaRPr lang="pl-PL" sz="2399" dirty="0"/>
          </a:p>
        </p:txBody>
      </p:sp>
    </p:spTree>
    <p:extLst>
      <p:ext uri="{BB962C8B-B14F-4D97-AF65-F5344CB8AC3E}">
        <p14:creationId xmlns:p14="http://schemas.microsoft.com/office/powerpoint/2010/main" val="8070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928765" y="28983"/>
            <a:ext cx="10099892" cy="1325563"/>
          </a:xfrm>
        </p:spPr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2508" y="1124745"/>
            <a:ext cx="7012405" cy="446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rostokąt 1"/>
          <p:cNvSpPr/>
          <p:nvPr/>
        </p:nvSpPr>
        <p:spPr>
          <a:xfrm>
            <a:off x="2472508" y="1124744"/>
            <a:ext cx="7012405" cy="2409028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5" name="Prostokąt 4"/>
          <p:cNvSpPr/>
          <p:nvPr/>
        </p:nvSpPr>
        <p:spPr>
          <a:xfrm>
            <a:off x="2462652" y="3533781"/>
            <a:ext cx="1827831" cy="2053592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6" name="Prostokąt 5"/>
          <p:cNvSpPr/>
          <p:nvPr/>
        </p:nvSpPr>
        <p:spPr>
          <a:xfrm>
            <a:off x="7761173" y="3533781"/>
            <a:ext cx="1723735" cy="2053592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  <p:sp>
        <p:nvSpPr>
          <p:cNvPr id="10" name="pole tekstowe 9"/>
          <p:cNvSpPr txBox="1"/>
          <p:nvPr/>
        </p:nvSpPr>
        <p:spPr>
          <a:xfrm>
            <a:off x="8617528" y="6305555"/>
            <a:ext cx="3336518" cy="459162"/>
          </a:xfrm>
          <a:prstGeom prst="rect">
            <a:avLst/>
          </a:prstGeom>
          <a:noFill/>
        </p:spPr>
        <p:txBody>
          <a:bodyPr wrap="square" lIns="89093" tIns="44544" rIns="89093" bIns="44544" rtlCol="0">
            <a:spAutoFit/>
          </a:bodyPr>
          <a:lstStyle/>
          <a:p>
            <a:r>
              <a:rPr lang="pl-PL" sz="2399" dirty="0" err="1"/>
              <a:t>Hipp</a:t>
            </a:r>
            <a:r>
              <a:rPr lang="pl-PL" sz="2399" dirty="0"/>
              <a:t> i inni, </a:t>
            </a:r>
            <a:r>
              <a:rPr lang="pl-PL" sz="2399" i="1" dirty="0" smtClean="0"/>
              <a:t>Neuron</a:t>
            </a:r>
            <a:r>
              <a:rPr lang="pl-PL" sz="2399" dirty="0" smtClean="0"/>
              <a:t>, 2011</a:t>
            </a:r>
            <a:endParaRPr lang="pl-PL" sz="2399" dirty="0"/>
          </a:p>
        </p:txBody>
      </p:sp>
    </p:spTree>
    <p:extLst>
      <p:ext uri="{BB962C8B-B14F-4D97-AF65-F5344CB8AC3E}">
        <p14:creationId xmlns:p14="http://schemas.microsoft.com/office/powerpoint/2010/main" val="256387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24525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b="1" dirty="0" smtClean="0"/>
              <a:t>Analiza</a:t>
            </a:r>
            <a:endParaRPr lang="pl-PL" sz="8000" b="1" dirty="0"/>
          </a:p>
        </p:txBody>
      </p:sp>
    </p:spTree>
    <p:extLst>
      <p:ext uri="{BB962C8B-B14F-4D97-AF65-F5344CB8AC3E}">
        <p14:creationId xmlns:p14="http://schemas.microsoft.com/office/powerpoint/2010/main" val="34505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2080922" y="318813"/>
            <a:ext cx="8158389" cy="6093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33408"/>
            <a:r>
              <a:rPr lang="pl-PL" b="1" spc="-29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Prosta taksonomia analiz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13" y="962284"/>
            <a:ext cx="11037820" cy="5483372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3792455" y="986101"/>
            <a:ext cx="1823640" cy="503239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r>
              <a:rPr lang="pl-PL" sz="2399"/>
              <a:t>c</a:t>
            </a:r>
          </a:p>
        </p:txBody>
      </p:sp>
      <p:sp>
        <p:nvSpPr>
          <p:cNvPr id="8" name="Prostokąt 7"/>
          <p:cNvSpPr/>
          <p:nvPr/>
        </p:nvSpPr>
        <p:spPr>
          <a:xfrm>
            <a:off x="5904038" y="962284"/>
            <a:ext cx="1823640" cy="503239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r>
              <a:rPr lang="pl-PL" sz="2399"/>
              <a:t>c</a:t>
            </a:r>
          </a:p>
        </p:txBody>
      </p:sp>
      <p:sp>
        <p:nvSpPr>
          <p:cNvPr id="9" name="Prostokąt 8"/>
          <p:cNvSpPr/>
          <p:nvPr/>
        </p:nvSpPr>
        <p:spPr>
          <a:xfrm>
            <a:off x="7823659" y="971991"/>
            <a:ext cx="1823640" cy="503239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r>
              <a:rPr lang="pl-PL" sz="2399"/>
              <a:t>c</a:t>
            </a:r>
          </a:p>
        </p:txBody>
      </p:sp>
      <p:sp>
        <p:nvSpPr>
          <p:cNvPr id="10" name="Prostokąt 9"/>
          <p:cNvSpPr/>
          <p:nvPr/>
        </p:nvSpPr>
        <p:spPr>
          <a:xfrm>
            <a:off x="9671090" y="971991"/>
            <a:ext cx="1823640" cy="5032393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r>
              <a:rPr lang="pl-PL" sz="2399"/>
              <a:t>c</a:t>
            </a:r>
          </a:p>
        </p:txBody>
      </p:sp>
      <p:sp>
        <p:nvSpPr>
          <p:cNvPr id="2" name="pole tekstowe 1"/>
          <p:cNvSpPr txBox="1"/>
          <p:nvPr/>
        </p:nvSpPr>
        <p:spPr>
          <a:xfrm>
            <a:off x="9208656" y="6371768"/>
            <a:ext cx="2780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Turk-Browne</a:t>
            </a:r>
            <a:r>
              <a:rPr lang="pl-PL" dirty="0" smtClean="0"/>
              <a:t>, </a:t>
            </a:r>
            <a:r>
              <a:rPr lang="pl-PL" i="1" dirty="0" smtClean="0"/>
              <a:t>Science</a:t>
            </a:r>
            <a:r>
              <a:rPr lang="pl-PL" dirty="0" smtClean="0"/>
              <a:t>, 2013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2328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/>
          <a:srcRect b="44737"/>
          <a:stretch/>
        </p:blipFill>
        <p:spPr>
          <a:xfrm>
            <a:off x="583461" y="332309"/>
            <a:ext cx="6169459" cy="317750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9" r="2824"/>
          <a:stretch/>
        </p:blipFill>
        <p:spPr bwMode="auto">
          <a:xfrm>
            <a:off x="5266561" y="1175585"/>
            <a:ext cx="6442291" cy="3297382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50800" dir="13500000" sx="101000" sy="101000" algn="br" rotWithShape="0">
              <a:prstClr val="black">
                <a:alpha val="5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7" r="48927"/>
          <a:stretch/>
        </p:blipFill>
        <p:spPr bwMode="auto">
          <a:xfrm>
            <a:off x="2560623" y="2890365"/>
            <a:ext cx="3992948" cy="2385848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>
            <a:outerShdw blurRad="127000" dist="139700" dir="13500000" sx="101000" sy="101000" algn="tl" rotWithShape="0">
              <a:srgbClr val="3333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3" descr="C:\Users\Ola\Dropbox\Sarenka\PAC\fig\pac paper 01\figs2\fig1+2_v12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7" r="81078" b="63862"/>
          <a:stretch/>
        </p:blipFill>
        <p:spPr bwMode="auto">
          <a:xfrm>
            <a:off x="4588999" y="4883800"/>
            <a:ext cx="2268750" cy="123039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outerShdw blurRad="127000" dist="76200" dir="13500000" sx="101000" sy="101000" algn="ctr" rotWithShape="0">
              <a:schemeClr val="tx1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13" y="3811089"/>
            <a:ext cx="3848058" cy="282832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127000" dist="76200" dir="13500000" sx="101000" sy="101000" algn="ctr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565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24525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b="1" dirty="0" smtClean="0"/>
              <a:t>(o)programowanie</a:t>
            </a:r>
            <a:endParaRPr lang="pl-PL" sz="8000" b="1" dirty="0"/>
          </a:p>
        </p:txBody>
      </p:sp>
    </p:spTree>
    <p:extLst>
      <p:ext uri="{BB962C8B-B14F-4D97-AF65-F5344CB8AC3E}">
        <p14:creationId xmlns:p14="http://schemas.microsoft.com/office/powerpoint/2010/main" val="421800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/>
              <a:t>Analiza danych EEG</a:t>
            </a:r>
          </a:p>
          <a:p>
            <a:r>
              <a:rPr lang="pl-PL" dirty="0" smtClean="0"/>
              <a:t>koncentrujemy się na analizie częstotliwościowej</a:t>
            </a:r>
          </a:p>
          <a:p>
            <a:r>
              <a:rPr lang="pl-PL" dirty="0" smtClean="0"/>
              <a:t>interesują nas oscylacje neuronalne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Przerobimy analizy:</a:t>
            </a:r>
          </a:p>
          <a:p>
            <a:r>
              <a:rPr lang="pl-PL" dirty="0" smtClean="0"/>
              <a:t>częstotliwościową</a:t>
            </a:r>
          </a:p>
          <a:p>
            <a:r>
              <a:rPr lang="pl-PL" dirty="0" smtClean="0"/>
              <a:t>czas-częstość</a:t>
            </a:r>
          </a:p>
          <a:p>
            <a:r>
              <a:rPr lang="pl-PL" dirty="0" smtClean="0"/>
              <a:t>statystyczną wyników z powyższych analiz</a:t>
            </a:r>
          </a:p>
          <a:p>
            <a:r>
              <a:rPr lang="pl-PL" dirty="0" smtClean="0"/>
              <a:t>sprzężeń między obszarami (</a:t>
            </a:r>
            <a:r>
              <a:rPr lang="pl-PL" dirty="0" err="1" smtClean="0"/>
              <a:t>connectivity</a:t>
            </a:r>
            <a:r>
              <a:rPr lang="pl-PL" dirty="0" smtClean="0"/>
              <a:t>) oraz między pasmami częstotliwości (</a:t>
            </a:r>
            <a:r>
              <a:rPr lang="pl-PL" dirty="0" err="1" smtClean="0"/>
              <a:t>phase-amplitude</a:t>
            </a:r>
            <a:r>
              <a:rPr lang="pl-PL" dirty="0" smtClean="0"/>
              <a:t> </a:t>
            </a:r>
            <a:r>
              <a:rPr lang="pl-PL" dirty="0" err="1" smtClean="0"/>
              <a:t>coupling</a:t>
            </a:r>
            <a:r>
              <a:rPr lang="pl-PL" dirty="0" smtClean="0"/>
              <a:t>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3720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298" y="2202112"/>
            <a:ext cx="4799052" cy="938945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305" y="3141057"/>
            <a:ext cx="4427039" cy="102222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946" y="5157757"/>
            <a:ext cx="1853039" cy="165938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7773" y="706028"/>
            <a:ext cx="4062244" cy="1220345"/>
          </a:xfrm>
          <a:prstGeom prst="rect">
            <a:avLst/>
          </a:prstGeom>
        </p:spPr>
      </p:pic>
      <p:pic>
        <p:nvPicPr>
          <p:cNvPr id="2050" name="Picture 2" descr="http://4.bp.blogspot.com/-o6CwtpMyxhQ/U3D51qCwdaI/AAAAAAAABqQ/Y_hY_NgQe2U/s1600/brainstorm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14" y="4100868"/>
            <a:ext cx="3142220" cy="129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734" y="5251446"/>
            <a:ext cx="2636320" cy="133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s://pysurfer.github.io/_static/bann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10" y="4056641"/>
            <a:ext cx="3982681" cy="11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kfupm.edu.sa/centers/itc/SiteAssets/Lists/ContentPages/AddContentPage/physics_tools_matla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663" y="165644"/>
            <a:ext cx="1394322" cy="176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dook.pro/media/technology/images/pyth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853" y="2568030"/>
            <a:ext cx="3071393" cy="163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2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http://dook.pro/media/technology/images/pyth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" y="74218"/>
            <a:ext cx="2970347" cy="15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7" y="2215895"/>
            <a:ext cx="4712538" cy="302573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657" y="591126"/>
            <a:ext cx="6524625" cy="559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4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http://dook.pro/media/technology/images/pyth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" y="74218"/>
            <a:ext cx="2970347" cy="15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957" y="1410437"/>
            <a:ext cx="7715647" cy="4997707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4276441" y="498768"/>
            <a:ext cx="335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dirty="0" smtClean="0"/>
              <a:t>fale grawitacyjne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270288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0" name="Picture 8" descr="http://dook.pro/media/technology/images/pyth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37" y="74218"/>
            <a:ext cx="2970347" cy="157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584" y="183074"/>
            <a:ext cx="2636320" cy="1333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07" y="1524778"/>
            <a:ext cx="5123335" cy="2826055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35" y="4625107"/>
            <a:ext cx="4508115" cy="1684484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2881" y="864282"/>
            <a:ext cx="2129715" cy="1577905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199" y="4135947"/>
            <a:ext cx="5200652" cy="2121318"/>
          </a:xfrm>
          <a:prstGeom prst="rect">
            <a:avLst/>
          </a:prstGeom>
        </p:spPr>
      </p:pic>
      <p:pic>
        <p:nvPicPr>
          <p:cNvPr id="1026" name="Picture 2" descr="../_images/sphx_glr_plot_mne_dspm_source_localization_008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5" b="14554"/>
          <a:stretch/>
        </p:blipFill>
        <p:spPr bwMode="auto">
          <a:xfrm>
            <a:off x="9484447" y="2650835"/>
            <a:ext cx="2006585" cy="157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./../_images/sphx_glr_plot_mne_inverse_label_connectivity_001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3" t="11030" r="18769" b="14788"/>
          <a:stretch/>
        </p:blipFill>
        <p:spPr bwMode="auto">
          <a:xfrm>
            <a:off x="6571698" y="1332332"/>
            <a:ext cx="2628388" cy="263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3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57175"/>
            <a:ext cx="10515600" cy="995363"/>
          </a:xfrm>
        </p:spPr>
        <p:txBody>
          <a:bodyPr/>
          <a:lstStyle/>
          <a:p>
            <a:r>
              <a:rPr lang="pl-PL" dirty="0" smtClean="0"/>
              <a:t>Tematyka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92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 smtClean="0"/>
              <a:t>Ze względu na dosyć zaawansowane metody analizy – istotne będzie poznanie podstaw programowania.</a:t>
            </a:r>
          </a:p>
          <a:p>
            <a:pPr marL="0" indent="0">
              <a:buNone/>
            </a:pPr>
            <a:r>
              <a:rPr lang="pl-PL" sz="2400" dirty="0" smtClean="0"/>
              <a:t>Tym razem będziecie się tych podstaw uczyć. </a:t>
            </a:r>
            <a:r>
              <a:rPr lang="pl-PL" sz="2400" dirty="0" err="1" smtClean="0"/>
              <a:t>Python</a:t>
            </a:r>
            <a:r>
              <a:rPr lang="pl-PL" sz="2400" dirty="0" smtClean="0"/>
              <a:t> zawita w </a:t>
            </a:r>
            <a:r>
              <a:rPr lang="pl-PL" sz="2400" dirty="0" err="1" smtClean="0"/>
              <a:t>Wszych</a:t>
            </a:r>
            <a:r>
              <a:rPr lang="pl-PL" sz="2400" dirty="0" smtClean="0"/>
              <a:t> umysłach i sercach.</a:t>
            </a:r>
          </a:p>
          <a:p>
            <a:pPr marL="0" indent="0">
              <a:buNone/>
            </a:pPr>
            <a:r>
              <a:rPr lang="pl-PL" sz="2400" dirty="0" smtClean="0"/>
              <a:t>W każdym razie – oprócz pracy na zajęciach aby opanować materiał konieczna będzie samodzielna praca. Ważne też będzie pytanie o materiał, który jest niezrozumiały.</a:t>
            </a:r>
            <a:endParaRPr lang="pl-PL" sz="24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4756334"/>
            <a:ext cx="6370360" cy="1853832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2362200" y="4314825"/>
            <a:ext cx="6494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/>
              <a:t>Wspierać Was będzie darmowy kurs na </a:t>
            </a:r>
            <a:r>
              <a:rPr lang="pl-PL" sz="2400" dirty="0" err="1" smtClean="0"/>
              <a:t>DataCamp</a:t>
            </a:r>
            <a:r>
              <a:rPr lang="pl-PL" sz="2400" dirty="0" smtClean="0"/>
              <a:t>: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27353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57175"/>
            <a:ext cx="10515600" cy="995363"/>
          </a:xfrm>
        </p:spPr>
        <p:txBody>
          <a:bodyPr/>
          <a:lstStyle/>
          <a:p>
            <a:r>
              <a:rPr lang="pl-PL" dirty="0" smtClean="0"/>
              <a:t>Zaliczenie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922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l-PL" sz="2400" dirty="0" smtClean="0"/>
              <a:t> obecność (max 2 nieobecności)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400" dirty="0" smtClean="0"/>
              <a:t> 1 - 2 prac domowych, </a:t>
            </a:r>
            <a:r>
              <a:rPr lang="pl-PL" sz="2400" b="1" dirty="0" smtClean="0"/>
              <a:t>20%</a:t>
            </a:r>
            <a:r>
              <a:rPr lang="pl-PL" sz="2400" dirty="0" smtClean="0"/>
              <a:t> oceny końcowej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400" dirty="0" smtClean="0"/>
              <a:t> 2 - 3 'kartkówek', </a:t>
            </a:r>
            <a:r>
              <a:rPr lang="pl-PL" sz="2400" b="1" dirty="0" smtClean="0"/>
              <a:t>30%</a:t>
            </a:r>
            <a:r>
              <a:rPr lang="pl-PL" sz="2400" dirty="0" smtClean="0"/>
              <a:t> oceny końcowej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l-PL" sz="2400" dirty="0"/>
              <a:t> </a:t>
            </a:r>
            <a:r>
              <a:rPr lang="pl-PL" sz="2400" dirty="0" smtClean="0"/>
              <a:t>projekt, </a:t>
            </a:r>
            <a:r>
              <a:rPr lang="pl-PL" sz="2400" b="1" dirty="0" smtClean="0"/>
              <a:t>50%</a:t>
            </a:r>
            <a:r>
              <a:rPr lang="pl-PL" sz="2400" dirty="0" smtClean="0"/>
              <a:t> oceny </a:t>
            </a:r>
            <a:r>
              <a:rPr lang="pl-PL" sz="2400" dirty="0" smtClean="0"/>
              <a:t>końcowej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 smtClean="0"/>
              <a:t>Projekty będziecie konsultować ze mną, będzie na to czas między innymi na dwóch ostatnich zajęciach. Na projekt składać się będzie analiza sygnału EEG wykorzystująca wiedzę przyswojoną na zajęciach.</a:t>
            </a:r>
            <a:endParaRPr lang="pl-PL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pl-PL" sz="2400" dirty="0" smtClean="0"/>
          </a:p>
          <a:p>
            <a:pPr>
              <a:buFont typeface="Wingdings" panose="05000000000000000000" pitchFamily="2" charset="2"/>
              <a:buChar char="Ø"/>
            </a:pPr>
            <a:endParaRPr lang="pl-PL" sz="2400" dirty="0" smtClean="0"/>
          </a:p>
          <a:p>
            <a:pPr marL="0" indent="0">
              <a:buNone/>
            </a:pPr>
            <a:endParaRPr lang="pl-PL" sz="2400" dirty="0" smtClean="0"/>
          </a:p>
        </p:txBody>
      </p:sp>
    </p:spTree>
    <p:extLst>
      <p:ext uri="{BB962C8B-B14F-4D97-AF65-F5344CB8AC3E}">
        <p14:creationId xmlns:p14="http://schemas.microsoft.com/office/powerpoint/2010/main" val="253967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57175"/>
            <a:ext cx="10515600" cy="995363"/>
          </a:xfrm>
        </p:spPr>
        <p:txBody>
          <a:bodyPr/>
          <a:lstStyle/>
          <a:p>
            <a:r>
              <a:rPr lang="pl-PL" dirty="0" smtClean="0"/>
              <a:t>Program na dziś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292225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wstęp do tematyki oscylacji</a:t>
            </a:r>
            <a:endParaRPr lang="pl-PL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omówienie analiz, któryc</a:t>
            </a: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 będziemy się uczyć</a:t>
            </a:r>
            <a:endParaRPr lang="pl-PL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3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omówienie narzędzi, z których będziemy korzystać</a:t>
            </a:r>
            <a:endParaRPr lang="pl-PL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pl-PL" sz="3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3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24525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l-PL" sz="8000" b="1" dirty="0" smtClean="0"/>
              <a:t>Oscylacje</a:t>
            </a:r>
            <a:endParaRPr lang="pl-PL" sz="8000" b="1" dirty="0"/>
          </a:p>
        </p:txBody>
      </p:sp>
    </p:spTree>
    <p:extLst>
      <p:ext uri="{BB962C8B-B14F-4D97-AF65-F5344CB8AC3E}">
        <p14:creationId xmlns:p14="http://schemas.microsoft.com/office/powerpoint/2010/main" val="9656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475820" y="404664"/>
            <a:ext cx="3826768" cy="708688"/>
          </a:xfrm>
        </p:spPr>
        <p:txBody>
          <a:bodyPr>
            <a:normAutofit/>
          </a:bodyPr>
          <a:lstStyle/>
          <a:p>
            <a:r>
              <a:rPr lang="pl-PL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 co oscylacje?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564" y="2348880"/>
            <a:ext cx="3979389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10155" y="1484784"/>
            <a:ext cx="4285835" cy="482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pole tekstowe 2"/>
          <p:cNvSpPr txBox="1"/>
          <p:nvPr/>
        </p:nvSpPr>
        <p:spPr>
          <a:xfrm>
            <a:off x="10464800" y="6391566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 smtClean="0"/>
              <a:t>Fries</a:t>
            </a:r>
            <a:r>
              <a:rPr lang="pl-PL" dirty="0" smtClean="0"/>
              <a:t>, 2005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064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mbers.arstechnica.com/x/albino_eatpod/specific-eeg-states.gif"/>
          <p:cNvPicPr>
            <a:picLocks noChangeAspect="1" noChangeArrowheads="1"/>
          </p:cNvPicPr>
          <p:nvPr/>
        </p:nvPicPr>
        <p:blipFill rotWithShape="1">
          <a:blip r:embed="rId2" cstate="print"/>
          <a:srcRect b="29214"/>
          <a:stretch/>
        </p:blipFill>
        <p:spPr bwMode="auto">
          <a:xfrm>
            <a:off x="2776267" y="980728"/>
            <a:ext cx="6323999" cy="4536504"/>
          </a:xfrm>
          <a:prstGeom prst="rect">
            <a:avLst/>
          </a:prstGeom>
          <a:noFill/>
        </p:spPr>
      </p:pic>
      <p:sp>
        <p:nvSpPr>
          <p:cNvPr id="2" name="Prostokąt 1"/>
          <p:cNvSpPr/>
          <p:nvPr/>
        </p:nvSpPr>
        <p:spPr>
          <a:xfrm>
            <a:off x="2776257" y="1772825"/>
            <a:ext cx="6432004" cy="1440160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093" tIns="44544" rIns="89093" bIns="44544" rtlCol="0" anchor="ctr"/>
          <a:lstStyle/>
          <a:p>
            <a:pPr algn="ctr"/>
            <a:endParaRPr lang="pl-PL" sz="2399"/>
          </a:p>
        </p:txBody>
      </p:sp>
    </p:spTree>
    <p:extLst>
      <p:ext uri="{BB962C8B-B14F-4D97-AF65-F5344CB8AC3E}">
        <p14:creationId xmlns:p14="http://schemas.microsoft.com/office/powerpoint/2010/main" val="25657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15958" r="75809" b="65201"/>
          <a:stretch/>
        </p:blipFill>
        <p:spPr>
          <a:xfrm>
            <a:off x="3882838" y="260648"/>
            <a:ext cx="4878380" cy="2817023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/>
          <a:srcRect t="53428"/>
          <a:stretch/>
        </p:blipFill>
        <p:spPr>
          <a:xfrm>
            <a:off x="3555582" y="3356994"/>
            <a:ext cx="5532907" cy="240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310</Words>
  <Application>Microsoft Office PowerPoint</Application>
  <PresentationFormat>Panoramiczny</PresentationFormat>
  <Paragraphs>56</Paragraphs>
  <Slides>23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Courier New</vt:lpstr>
      <vt:lpstr>Wingdings</vt:lpstr>
      <vt:lpstr>Motyw pakietu Office</vt:lpstr>
      <vt:lpstr>Zajęcia</vt:lpstr>
      <vt:lpstr>Tematyka</vt:lpstr>
      <vt:lpstr>Tematyka</vt:lpstr>
      <vt:lpstr>Zaliczenie</vt:lpstr>
      <vt:lpstr>Program na dziś</vt:lpstr>
      <vt:lpstr>Oscylacje</vt:lpstr>
      <vt:lpstr>Po co oscylacje?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Integracja percepcyjna</vt:lpstr>
      <vt:lpstr>Integracja percepcyjna</vt:lpstr>
      <vt:lpstr>Integracja percepcyjna</vt:lpstr>
      <vt:lpstr>Analiza</vt:lpstr>
      <vt:lpstr>Prosta taksonomia analiz</vt:lpstr>
      <vt:lpstr>Prezentacja programu PowerPoint</vt:lpstr>
      <vt:lpstr>(o)programowanie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swps</dc:creator>
  <cp:lastModifiedBy>swps</cp:lastModifiedBy>
  <cp:revision>16</cp:revision>
  <dcterms:created xsi:type="dcterms:W3CDTF">2017-10-03T16:37:52Z</dcterms:created>
  <dcterms:modified xsi:type="dcterms:W3CDTF">2017-10-04T01:44:13Z</dcterms:modified>
</cp:coreProperties>
</file>